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7"/>
  </p:notesMasterIdLst>
  <p:sldIdLst>
    <p:sldId id="256" r:id="rId2"/>
    <p:sldId id="257" r:id="rId3"/>
    <p:sldId id="259" r:id="rId4"/>
    <p:sldId id="319" r:id="rId5"/>
    <p:sldId id="302" r:id="rId6"/>
    <p:sldId id="322" r:id="rId7"/>
    <p:sldId id="323" r:id="rId8"/>
    <p:sldId id="324" r:id="rId9"/>
    <p:sldId id="317" r:id="rId10"/>
    <p:sldId id="320" r:id="rId11"/>
    <p:sldId id="318" r:id="rId12"/>
    <p:sldId id="262" r:id="rId13"/>
    <p:sldId id="264" r:id="rId14"/>
    <p:sldId id="321" r:id="rId15"/>
    <p:sldId id="28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FC05DD-B995-49FF-9971-D17AB5F6E2C9}" v="93" dt="2021-07-12T16:36:44.554"/>
    <p1510:client id="{8A5241BE-8915-46AF-B27F-4CEA381FB279}" v="59" dt="2021-07-12T16:02:28.7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anda Swafford" userId="RSFts7BPzAbi7dXUHJfq3t8B/C8+WF03ai3AIvJq/qc=" providerId="None" clId="Web-{8A5241BE-8915-46AF-B27F-4CEA381FB279}"/>
    <pc:docChg chg="modSld">
      <pc:chgData name="Miranda Swafford" userId="RSFts7BPzAbi7dXUHJfq3t8B/C8+WF03ai3AIvJq/qc=" providerId="None" clId="Web-{8A5241BE-8915-46AF-B27F-4CEA381FB279}" dt="2021-07-12T16:02:28.742" v="40" actId="14100"/>
      <pc:docMkLst>
        <pc:docMk/>
      </pc:docMkLst>
      <pc:sldChg chg="modSp">
        <pc:chgData name="Miranda Swafford" userId="RSFts7BPzAbi7dXUHJfq3t8B/C8+WF03ai3AIvJq/qc=" providerId="None" clId="Web-{8A5241BE-8915-46AF-B27F-4CEA381FB279}" dt="2021-07-12T15:57:25.350" v="10" actId="20577"/>
        <pc:sldMkLst>
          <pc:docMk/>
          <pc:sldMk cId="954560334" sldId="259"/>
        </pc:sldMkLst>
        <pc:spChg chg="mod">
          <ac:chgData name="Miranda Swafford" userId="RSFts7BPzAbi7dXUHJfq3t8B/C8+WF03ai3AIvJq/qc=" providerId="None" clId="Web-{8A5241BE-8915-46AF-B27F-4CEA381FB279}" dt="2021-07-12T15:57:25.350" v="10" actId="20577"/>
          <ac:spMkLst>
            <pc:docMk/>
            <pc:sldMk cId="954560334" sldId="259"/>
            <ac:spMk id="9" creationId="{7FC61CBA-8B5C-43EF-921E-EB89F684AFF6}"/>
          </ac:spMkLst>
        </pc:spChg>
      </pc:sldChg>
      <pc:sldChg chg="modSp">
        <pc:chgData name="Miranda Swafford" userId="RSFts7BPzAbi7dXUHJfq3t8B/C8+WF03ai3AIvJq/qc=" providerId="None" clId="Web-{8A5241BE-8915-46AF-B27F-4CEA381FB279}" dt="2021-07-12T16:00:45.476" v="21" actId="20577"/>
        <pc:sldMkLst>
          <pc:docMk/>
          <pc:sldMk cId="2351919605" sldId="262"/>
        </pc:sldMkLst>
        <pc:spChg chg="mod">
          <ac:chgData name="Miranda Swafford" userId="RSFts7BPzAbi7dXUHJfq3t8B/C8+WF03ai3AIvJq/qc=" providerId="None" clId="Web-{8A5241BE-8915-46AF-B27F-4CEA381FB279}" dt="2021-07-12T16:00:45.476" v="21" actId="20577"/>
          <ac:spMkLst>
            <pc:docMk/>
            <pc:sldMk cId="2351919605" sldId="262"/>
            <ac:spMk id="9" creationId="{CC50BD7C-B65D-4E82-9465-5A58275CA932}"/>
          </ac:spMkLst>
        </pc:spChg>
      </pc:sldChg>
      <pc:sldChg chg="modSp">
        <pc:chgData name="Miranda Swafford" userId="RSFts7BPzAbi7dXUHJfq3t8B/C8+WF03ai3AIvJq/qc=" providerId="None" clId="Web-{8A5241BE-8915-46AF-B27F-4CEA381FB279}" dt="2021-07-12T16:01:04.491" v="25" actId="14100"/>
        <pc:sldMkLst>
          <pc:docMk/>
          <pc:sldMk cId="3522898111" sldId="264"/>
        </pc:sldMkLst>
        <pc:spChg chg="mod">
          <ac:chgData name="Miranda Swafford" userId="RSFts7BPzAbi7dXUHJfq3t8B/C8+WF03ai3AIvJq/qc=" providerId="None" clId="Web-{8A5241BE-8915-46AF-B27F-4CEA381FB279}" dt="2021-07-12T16:01:04.491" v="25" actId="14100"/>
          <ac:spMkLst>
            <pc:docMk/>
            <pc:sldMk cId="3522898111" sldId="264"/>
            <ac:spMk id="9" creationId="{2F9D7321-1140-4AC1-A632-EF9CC1584F09}"/>
          </ac:spMkLst>
        </pc:spChg>
      </pc:sldChg>
      <pc:sldChg chg="modSp">
        <pc:chgData name="Miranda Swafford" userId="RSFts7BPzAbi7dXUHJfq3t8B/C8+WF03ai3AIvJq/qc=" providerId="None" clId="Web-{8A5241BE-8915-46AF-B27F-4CEA381FB279}" dt="2021-07-12T15:58:30.350" v="18" actId="20577"/>
        <pc:sldMkLst>
          <pc:docMk/>
          <pc:sldMk cId="2395962845" sldId="318"/>
        </pc:sldMkLst>
        <pc:spChg chg="mod">
          <ac:chgData name="Miranda Swafford" userId="RSFts7BPzAbi7dXUHJfq3t8B/C8+WF03ai3AIvJq/qc=" providerId="None" clId="Web-{8A5241BE-8915-46AF-B27F-4CEA381FB279}" dt="2021-07-12T15:58:30.350" v="18" actId="20577"/>
          <ac:spMkLst>
            <pc:docMk/>
            <pc:sldMk cId="2395962845" sldId="318"/>
            <ac:spMk id="3" creationId="{F9C75E68-162A-4D9E-8080-2A78B76EBFE9}"/>
          </ac:spMkLst>
        </pc:spChg>
      </pc:sldChg>
      <pc:sldChg chg="modSp">
        <pc:chgData name="Miranda Swafford" userId="RSFts7BPzAbi7dXUHJfq3t8B/C8+WF03ai3AIvJq/qc=" providerId="None" clId="Web-{8A5241BE-8915-46AF-B27F-4CEA381FB279}" dt="2021-07-12T15:57:43.975" v="13" actId="14100"/>
        <pc:sldMkLst>
          <pc:docMk/>
          <pc:sldMk cId="2682097006" sldId="319"/>
        </pc:sldMkLst>
        <pc:spChg chg="mod">
          <ac:chgData name="Miranda Swafford" userId="RSFts7BPzAbi7dXUHJfq3t8B/C8+WF03ai3AIvJq/qc=" providerId="None" clId="Web-{8A5241BE-8915-46AF-B27F-4CEA381FB279}" dt="2021-07-12T15:57:43.975" v="13" actId="14100"/>
          <ac:spMkLst>
            <pc:docMk/>
            <pc:sldMk cId="2682097006" sldId="319"/>
            <ac:spMk id="3" creationId="{1AFA6364-96EC-46AF-AFC4-BD7D043F92B3}"/>
          </ac:spMkLst>
        </pc:spChg>
      </pc:sldChg>
      <pc:sldChg chg="modSp">
        <pc:chgData name="Miranda Swafford" userId="RSFts7BPzAbi7dXUHJfq3t8B/C8+WF03ai3AIvJq/qc=" providerId="None" clId="Web-{8A5241BE-8915-46AF-B27F-4CEA381FB279}" dt="2021-07-12T15:58:16.709" v="15" actId="20577"/>
        <pc:sldMkLst>
          <pc:docMk/>
          <pc:sldMk cId="2969870822" sldId="320"/>
        </pc:sldMkLst>
        <pc:spChg chg="mod">
          <ac:chgData name="Miranda Swafford" userId="RSFts7BPzAbi7dXUHJfq3t8B/C8+WF03ai3AIvJq/qc=" providerId="None" clId="Web-{8A5241BE-8915-46AF-B27F-4CEA381FB279}" dt="2021-07-12T15:58:16.709" v="15" actId="20577"/>
          <ac:spMkLst>
            <pc:docMk/>
            <pc:sldMk cId="2969870822" sldId="320"/>
            <ac:spMk id="3" creationId="{36D3FFC4-1CF1-4F70-8748-05A41F3E9B15}"/>
          </ac:spMkLst>
        </pc:spChg>
      </pc:sldChg>
      <pc:sldChg chg="modSp">
        <pc:chgData name="Miranda Swafford" userId="RSFts7BPzAbi7dXUHJfq3t8B/C8+WF03ai3AIvJq/qc=" providerId="None" clId="Web-{8A5241BE-8915-46AF-B27F-4CEA381FB279}" dt="2021-07-12T16:02:28.742" v="40" actId="14100"/>
        <pc:sldMkLst>
          <pc:docMk/>
          <pc:sldMk cId="3057267987" sldId="321"/>
        </pc:sldMkLst>
        <pc:spChg chg="mod">
          <ac:chgData name="Miranda Swafford" userId="RSFts7BPzAbi7dXUHJfq3t8B/C8+WF03ai3AIvJq/qc=" providerId="None" clId="Web-{8A5241BE-8915-46AF-B27F-4CEA381FB279}" dt="2021-07-12T16:02:28.742" v="40" actId="14100"/>
          <ac:spMkLst>
            <pc:docMk/>
            <pc:sldMk cId="3057267987" sldId="321"/>
            <ac:spMk id="3" creationId="{8123D8B4-FA54-4B4D-B4C6-480B2503A926}"/>
          </ac:spMkLst>
        </pc:spChg>
      </pc:sldChg>
    </pc:docChg>
  </pc:docChgLst>
  <pc:docChgLst>
    <pc:chgData name="Miranda Swafford" userId="RSFts7BPzAbi7dXUHJfq3t8B/C8+WF03ai3AIvJq/qc=" providerId="None" clId="Web-{05FC05DD-B995-49FF-9971-D17AB5F6E2C9}"/>
    <pc:docChg chg="addSld delSld modSld">
      <pc:chgData name="Miranda Swafford" userId="RSFts7BPzAbi7dXUHJfq3t8B/C8+WF03ai3AIvJq/qc=" providerId="None" clId="Web-{05FC05DD-B995-49FF-9971-D17AB5F6E2C9}" dt="2021-07-12T16:36:44.554" v="54" actId="1076"/>
      <pc:docMkLst>
        <pc:docMk/>
      </pc:docMkLst>
      <pc:sldChg chg="modSp">
        <pc:chgData name="Miranda Swafford" userId="RSFts7BPzAbi7dXUHJfq3t8B/C8+WF03ai3AIvJq/qc=" providerId="None" clId="Web-{05FC05DD-B995-49FF-9971-D17AB5F6E2C9}" dt="2021-07-12T16:36:34.695" v="52" actId="20577"/>
        <pc:sldMkLst>
          <pc:docMk/>
          <pc:sldMk cId="2351919605" sldId="262"/>
        </pc:sldMkLst>
        <pc:spChg chg="mod">
          <ac:chgData name="Miranda Swafford" userId="RSFts7BPzAbi7dXUHJfq3t8B/C8+WF03ai3AIvJq/qc=" providerId="None" clId="Web-{05FC05DD-B995-49FF-9971-D17AB5F6E2C9}" dt="2021-07-12T16:36:34.695" v="52" actId="20577"/>
          <ac:spMkLst>
            <pc:docMk/>
            <pc:sldMk cId="2351919605" sldId="262"/>
            <ac:spMk id="9" creationId="{CC50BD7C-B65D-4E82-9465-5A58275CA932}"/>
          </ac:spMkLst>
        </pc:spChg>
      </pc:sldChg>
      <pc:sldChg chg="modSp">
        <pc:chgData name="Miranda Swafford" userId="RSFts7BPzAbi7dXUHJfq3t8B/C8+WF03ai3AIvJq/qc=" providerId="None" clId="Web-{05FC05DD-B995-49FF-9971-D17AB5F6E2C9}" dt="2021-07-12T16:30:32.141" v="11" actId="14100"/>
        <pc:sldMkLst>
          <pc:docMk/>
          <pc:sldMk cId="877656945" sldId="302"/>
        </pc:sldMkLst>
        <pc:spChg chg="mod">
          <ac:chgData name="Miranda Swafford" userId="RSFts7BPzAbi7dXUHJfq3t8B/C8+WF03ai3AIvJq/qc=" providerId="None" clId="Web-{05FC05DD-B995-49FF-9971-D17AB5F6E2C9}" dt="2021-07-12T16:30:32.141" v="11" actId="14100"/>
          <ac:spMkLst>
            <pc:docMk/>
            <pc:sldMk cId="877656945" sldId="302"/>
            <ac:spMk id="9" creationId="{447B5034-99A1-4556-B2F6-A6E4FE01EE88}"/>
          </ac:spMkLst>
        </pc:spChg>
      </pc:sldChg>
      <pc:sldChg chg="modSp del">
        <pc:chgData name="Miranda Swafford" userId="RSFts7BPzAbi7dXUHJfq3t8B/C8+WF03ai3AIvJq/qc=" providerId="None" clId="Web-{05FC05DD-B995-49FF-9971-D17AB5F6E2C9}" dt="2021-07-12T16:33:40.160" v="38"/>
        <pc:sldMkLst>
          <pc:docMk/>
          <pc:sldMk cId="3685663265" sldId="316"/>
        </pc:sldMkLst>
        <pc:spChg chg="mod">
          <ac:chgData name="Miranda Swafford" userId="RSFts7BPzAbi7dXUHJfq3t8B/C8+WF03ai3AIvJq/qc=" providerId="None" clId="Web-{05FC05DD-B995-49FF-9971-D17AB5F6E2C9}" dt="2021-07-12T16:33:16.566" v="33" actId="20577"/>
          <ac:spMkLst>
            <pc:docMk/>
            <pc:sldMk cId="3685663265" sldId="316"/>
            <ac:spMk id="3" creationId="{658F11AE-A521-4A64-BA4E-1B3C5D2D230A}"/>
          </ac:spMkLst>
        </pc:spChg>
      </pc:sldChg>
      <pc:sldChg chg="modSp">
        <pc:chgData name="Miranda Swafford" userId="RSFts7BPzAbi7dXUHJfq3t8B/C8+WF03ai3AIvJq/qc=" providerId="None" clId="Web-{05FC05DD-B995-49FF-9971-D17AB5F6E2C9}" dt="2021-07-12T16:36:44.554" v="54" actId="1076"/>
        <pc:sldMkLst>
          <pc:docMk/>
          <pc:sldMk cId="1742170114" sldId="317"/>
        </pc:sldMkLst>
        <pc:spChg chg="mod">
          <ac:chgData name="Miranda Swafford" userId="RSFts7BPzAbi7dXUHJfq3t8B/C8+WF03ai3AIvJq/qc=" providerId="None" clId="Web-{05FC05DD-B995-49FF-9971-D17AB5F6E2C9}" dt="2021-07-12T16:34:41.505" v="45" actId="20577"/>
          <ac:spMkLst>
            <pc:docMk/>
            <pc:sldMk cId="1742170114" sldId="317"/>
            <ac:spMk id="2" creationId="{872112C8-043A-4F69-B3B0-C0B50D94F510}"/>
          </ac:spMkLst>
        </pc:spChg>
        <pc:spChg chg="mod">
          <ac:chgData name="Miranda Swafford" userId="RSFts7BPzAbi7dXUHJfq3t8B/C8+WF03ai3AIvJq/qc=" providerId="None" clId="Web-{05FC05DD-B995-49FF-9971-D17AB5F6E2C9}" dt="2021-07-12T16:36:44.554" v="54" actId="1076"/>
          <ac:spMkLst>
            <pc:docMk/>
            <pc:sldMk cId="1742170114" sldId="317"/>
            <ac:spMk id="3" creationId="{AE3D2B0A-3445-4CDF-BE01-17DB435265F2}"/>
          </ac:spMkLst>
        </pc:spChg>
      </pc:sldChg>
      <pc:sldChg chg="modSp">
        <pc:chgData name="Miranda Swafford" userId="RSFts7BPzAbi7dXUHJfq3t8B/C8+WF03ai3AIvJq/qc=" providerId="None" clId="Web-{05FC05DD-B995-49FF-9971-D17AB5F6E2C9}" dt="2021-07-12T16:36:30.632" v="51" actId="14100"/>
        <pc:sldMkLst>
          <pc:docMk/>
          <pc:sldMk cId="3057267987" sldId="321"/>
        </pc:sldMkLst>
        <pc:spChg chg="mod">
          <ac:chgData name="Miranda Swafford" userId="RSFts7BPzAbi7dXUHJfq3t8B/C8+WF03ai3AIvJq/qc=" providerId="None" clId="Web-{05FC05DD-B995-49FF-9971-D17AB5F6E2C9}" dt="2021-07-12T16:36:30.632" v="51" actId="14100"/>
          <ac:spMkLst>
            <pc:docMk/>
            <pc:sldMk cId="3057267987" sldId="321"/>
            <ac:spMk id="3" creationId="{8123D8B4-FA54-4B4D-B4C6-480B2503A926}"/>
          </ac:spMkLst>
        </pc:spChg>
      </pc:sldChg>
      <pc:sldChg chg="modSp add replId">
        <pc:chgData name="Miranda Swafford" userId="RSFts7BPzAbi7dXUHJfq3t8B/C8+WF03ai3AIvJq/qc=" providerId="None" clId="Web-{05FC05DD-B995-49FF-9971-D17AB5F6E2C9}" dt="2021-07-12T16:32:26.065" v="23" actId="20577"/>
        <pc:sldMkLst>
          <pc:docMk/>
          <pc:sldMk cId="3631608734" sldId="322"/>
        </pc:sldMkLst>
        <pc:spChg chg="mod">
          <ac:chgData name="Miranda Swafford" userId="RSFts7BPzAbi7dXUHJfq3t8B/C8+WF03ai3AIvJq/qc=" providerId="None" clId="Web-{05FC05DD-B995-49FF-9971-D17AB5F6E2C9}" dt="2021-07-12T16:32:26.065" v="23" actId="20577"/>
          <ac:spMkLst>
            <pc:docMk/>
            <pc:sldMk cId="3631608734" sldId="322"/>
            <ac:spMk id="7" creationId="{59AF4527-D1D7-403F-9DCF-6413EEB7B848}"/>
          </ac:spMkLst>
        </pc:spChg>
        <pc:spChg chg="mod">
          <ac:chgData name="Miranda Swafford" userId="RSFts7BPzAbi7dXUHJfq3t8B/C8+WF03ai3AIvJq/qc=" providerId="None" clId="Web-{05FC05DD-B995-49FF-9971-D17AB5F6E2C9}" dt="2021-07-12T16:32:12.971" v="18" actId="20577"/>
          <ac:spMkLst>
            <pc:docMk/>
            <pc:sldMk cId="3631608734" sldId="322"/>
            <ac:spMk id="9" creationId="{447B5034-99A1-4556-B2F6-A6E4FE01EE88}"/>
          </ac:spMkLst>
        </pc:spChg>
      </pc:sldChg>
      <pc:sldChg chg="modSp add replId">
        <pc:chgData name="Miranda Swafford" userId="RSFts7BPzAbi7dXUHJfq3t8B/C8+WF03ai3AIvJq/qc=" providerId="None" clId="Web-{05FC05DD-B995-49FF-9971-D17AB5F6E2C9}" dt="2021-07-12T16:33:05.988" v="30" actId="20577"/>
        <pc:sldMkLst>
          <pc:docMk/>
          <pc:sldMk cId="2987908122" sldId="323"/>
        </pc:sldMkLst>
        <pc:spChg chg="mod">
          <ac:chgData name="Miranda Swafford" userId="RSFts7BPzAbi7dXUHJfq3t8B/C8+WF03ai3AIvJq/qc=" providerId="None" clId="Web-{05FC05DD-B995-49FF-9971-D17AB5F6E2C9}" dt="2021-07-12T16:33:05.988" v="30" actId="20577"/>
          <ac:spMkLst>
            <pc:docMk/>
            <pc:sldMk cId="2987908122" sldId="323"/>
            <ac:spMk id="9" creationId="{447B5034-99A1-4556-B2F6-A6E4FE01EE88}"/>
          </ac:spMkLst>
        </pc:spChg>
      </pc:sldChg>
      <pc:sldChg chg="modSp add replId">
        <pc:chgData name="Miranda Swafford" userId="RSFts7BPzAbi7dXUHJfq3t8B/C8+WF03ai3AIvJq/qc=" providerId="None" clId="Web-{05FC05DD-B995-49FF-9971-D17AB5F6E2C9}" dt="2021-07-12T16:33:36.863" v="37" actId="20577"/>
        <pc:sldMkLst>
          <pc:docMk/>
          <pc:sldMk cId="2307553345" sldId="324"/>
        </pc:sldMkLst>
        <pc:spChg chg="mod">
          <ac:chgData name="Miranda Swafford" userId="RSFts7BPzAbi7dXUHJfq3t8B/C8+WF03ai3AIvJq/qc=" providerId="None" clId="Web-{05FC05DD-B995-49FF-9971-D17AB5F6E2C9}" dt="2021-07-12T16:33:36.863" v="37" actId="20577"/>
          <ac:spMkLst>
            <pc:docMk/>
            <pc:sldMk cId="2307553345" sldId="324"/>
            <ac:spMk id="9" creationId="{447B5034-99A1-4556-B2F6-A6E4FE01EE8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C9718-9FD6-4B5A-B654-6670A6F8A5A9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5BCF9-6EF8-4245-B75C-6C2D1A59B1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74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5BCF9-6EF8-4245-B75C-6C2D1A59B12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65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5BCF9-6EF8-4245-B75C-6C2D1A59B12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28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5BCF9-6EF8-4245-B75C-6C2D1A59B12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25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5BCF9-6EF8-4245-B75C-6C2D1A59B12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06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5BCF9-6EF8-4245-B75C-6C2D1A59B12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876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5BCF9-6EF8-4245-B75C-6C2D1A59B12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552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5BCF9-6EF8-4245-B75C-6C2D1A59B12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56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5BCF9-6EF8-4245-B75C-6C2D1A59B1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61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5BCF9-6EF8-4245-B75C-6C2D1A59B12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08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5BCF9-6EF8-4245-B75C-6C2D1A59B12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55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5BCF9-6EF8-4245-B75C-6C2D1A59B12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26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5BCF9-6EF8-4245-B75C-6C2D1A59B12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47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5BCF9-6EF8-4245-B75C-6C2D1A59B12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64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5BCF9-6EF8-4245-B75C-6C2D1A59B12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50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5BCF9-6EF8-4245-B75C-6C2D1A59B12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1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B74D-BF75-49C3-A7D7-28803158BE7E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25C1-5534-433C-8491-404D05C730C4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8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C364-0259-4BEB-B286-9CEC99830222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675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3B40-9039-4AF0-9B90-AC2ED52F9BBA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166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BBE7-7ABB-4EDC-B12D-03B769E4F94D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5018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2591-CF6A-42DA-8188-C233DDB16D38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70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ED71-BC0A-452E-90D9-E7CD0FE81823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501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3AA5-BF59-4FFC-A9D8-A4E9D264DFD9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17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1ECD-075D-4259-89C6-28070BB9ED3E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6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52F3-B880-4CD2-B518-A85FBC3E0818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5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8D4A-00DA-48AB-B10C-DC1F4A3890E3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050E-090F-4152-B98E-14B1B9EE77B9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1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DF04-8847-42E4-A4E6-381B74189C6A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60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6D26-551F-448F-8DC8-D0BDEF83B25B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8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6C21-D3E4-4F95-B9DC-2E7D397DBD45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96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8813-9203-4F13-BAA8-4A4C992710FF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29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450A7-9DD7-4549-998D-F62AF6FF2A49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41BE16-5750-40BA-BBC2-3A7876E56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92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7D666ED-A9E4-48DA-B826-16FEC33FB2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Mississippi Valley </a:t>
            </a:r>
          </a:p>
          <a:p>
            <a:pPr algn="ctr">
              <a:spcBef>
                <a:spcPct val="0"/>
              </a:spcBef>
            </a:pPr>
            <a:r>
              <a:rPr lang="en-US" sz="4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Workforce Area (MVWA)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B2FB1-4866-43A7-B94B-08003072D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16727-4ED2-49AD-9DC6-E4F06BE85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169B156-5177-45A2-A2FA-9D7C544F2A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                   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489CDDB-1F10-4071-96C3-7E9D9C7F62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5" y="20978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487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9B3E6-92AA-4AAE-9A0A-A65E2A84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Board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3FFC4-1CF1-4F70-8748-05A41F3E9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400" dirty="0"/>
              <a:t>August 2020</a:t>
            </a:r>
            <a:endParaRPr lang="en-US" sz="24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January 2021</a:t>
            </a:r>
            <a:endParaRPr lang="en-US" sz="24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Statewide Board Training July 2021</a:t>
            </a:r>
            <a:endParaRPr lang="en-US" sz="24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Quarterly Virtual Lunch and Learns </a:t>
            </a:r>
            <a:endParaRPr lang="en-US" sz="2400" dirty="0">
              <a:cs typeface="Arial"/>
            </a:endParaRPr>
          </a:p>
          <a:p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397B5D-85B3-4845-9E39-B4A5D91E7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088CF8-3434-4BCF-9C22-C1295482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870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C905E-653D-460B-9224-955087503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Program Highlights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75E68-162A-4D9E-8080-2A78B76EB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Over 200 Enrollments Since July 1, 2020</a:t>
            </a:r>
            <a:endParaRPr lang="en-US" sz="2400" dirty="0">
              <a:cs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12 Drive Through Job Fairs and Multiple Virtual Job Fairs </a:t>
            </a:r>
            <a:endParaRPr lang="en-US" sz="2400" dirty="0">
              <a:cs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Focus on Work Based Learning Opportunities </a:t>
            </a:r>
            <a:endParaRPr lang="en-US" sz="2400" dirty="0">
              <a:cs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Extensive Outreach Campaign, Bus Wraps, Social Media Campaign, Partnership with Happy Joes Flyers  </a:t>
            </a:r>
            <a:endParaRPr lang="en-US" sz="2400" dirty="0"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73D967-BA19-4EE1-A853-7D5C45186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16BFFD-B869-45C7-A762-38B47692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62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A5BD9-F552-4B40-A38D-EFE3279A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15B697-19B9-4C73-9DC0-4DBAEED8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C4DE672-EFEE-48B8-916B-8223101C7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Board Highlights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50BD7C-B65D-4E82-9465-5A58275CA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9467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 lvl="0">
              <a:lnSpc>
                <a:spcPct val="114999"/>
              </a:lnSpc>
            </a:pPr>
            <a:r>
              <a:rPr lang="en-US" sz="2400" dirty="0"/>
              <a:t>Awarded a National Dislocated Worker Grant in the amount of $289,000 to provide 28 On-the-Job Trainings </a:t>
            </a:r>
            <a:endParaRPr lang="en-US" dirty="0"/>
          </a:p>
          <a:p>
            <a:pPr marR="0" lvl="0">
              <a:lnSpc>
                <a:spcPct val="114999"/>
              </a:lnSpc>
            </a:pPr>
            <a:r>
              <a:rPr lang="en-US" sz="2400" dirty="0"/>
              <a:t>County Office Hours in Henry, Muscatine, Clinton, Jackson, Louisa, North and South Lee</a:t>
            </a:r>
            <a:endParaRPr lang="en-US" sz="2400" dirty="0">
              <a:cs typeface="Arial" panose="020B0604020202020204"/>
            </a:endParaRPr>
          </a:p>
          <a:p>
            <a:pPr marR="0" lvl="0">
              <a:lnSpc>
                <a:spcPct val="114999"/>
              </a:lnSpc>
            </a:pPr>
            <a:r>
              <a:rPr lang="en-US" sz="2400" dirty="0"/>
              <a:t>Business Needs Survey Developed and Distributed </a:t>
            </a:r>
            <a:endParaRPr lang="en-US" sz="2400" dirty="0">
              <a:cs typeface="Arial" panose="020B0604020202020204"/>
            </a:endParaRPr>
          </a:p>
          <a:p>
            <a:pPr>
              <a:lnSpc>
                <a:spcPct val="114999"/>
              </a:lnSpc>
            </a:pPr>
            <a:r>
              <a:rPr lang="en-US" sz="2400" dirty="0"/>
              <a:t>Developed a presentation on Business Services Available through IowaW</a:t>
            </a:r>
            <a:r>
              <a:rPr lang="en-US" sz="2400" i="1" dirty="0"/>
              <a:t>ORKS</a:t>
            </a:r>
            <a:r>
              <a:rPr lang="en-US" sz="2400" dirty="0"/>
              <a:t> of the Mississippi Valley </a:t>
            </a:r>
            <a:endParaRPr lang="en-US" sz="2400" dirty="0">
              <a:cs typeface="Arial"/>
            </a:endParaRPr>
          </a:p>
          <a:p>
            <a:pPr marL="0" marR="0" lvl="0" indent="0">
              <a:lnSpc>
                <a:spcPct val="105000"/>
              </a:lnSpc>
              <a:buNone/>
            </a:pPr>
            <a:endParaRPr lang="en-US" sz="2400" dirty="0"/>
          </a:p>
          <a:p>
            <a:endParaRPr 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919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29FC5-1D9F-4074-A37C-D0715CA6B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28DD63-160F-4599-9F60-6605DB07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3526005-CAE8-4202-8CD0-73A8C6A09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Goals for PY21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9D7321-1140-4AC1-A632-EF9CC1584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6788"/>
            <a:ext cx="8596668" cy="447669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lnSpc>
                <a:spcPct val="105000"/>
              </a:lnSpc>
            </a:pPr>
            <a:r>
              <a:rPr lang="en-US" sz="2800" dirty="0"/>
              <a:t>Hire an executive assistant </a:t>
            </a:r>
            <a:endParaRPr lang="en-US" sz="2800" dirty="0">
              <a:cs typeface="Arial"/>
            </a:endParaRPr>
          </a:p>
          <a:p>
            <a:pPr>
              <a:lnSpc>
                <a:spcPct val="105000"/>
              </a:lnSpc>
            </a:pPr>
            <a:r>
              <a:rPr lang="en-US" sz="2800" dirty="0"/>
              <a:t>Obtain 501(c)(3) tax-exempt status </a:t>
            </a:r>
            <a:endParaRPr lang="en-US" sz="2800" dirty="0">
              <a:cs typeface="Arial"/>
            </a:endParaRPr>
          </a:p>
          <a:p>
            <a:pPr>
              <a:lnSpc>
                <a:spcPct val="105000"/>
              </a:lnSpc>
            </a:pPr>
            <a:r>
              <a:rPr lang="en-US" sz="2800" dirty="0"/>
              <a:t>Develop comprehensive local monitoring tools and processes </a:t>
            </a:r>
            <a:endParaRPr lang="en-US" sz="2800" dirty="0">
              <a:cs typeface="Arial"/>
            </a:endParaRPr>
          </a:p>
          <a:p>
            <a:pPr>
              <a:lnSpc>
                <a:spcPct val="105000"/>
              </a:lnSpc>
            </a:pPr>
            <a:r>
              <a:rPr lang="en-US" sz="2800" dirty="0"/>
              <a:t>Increase the board’s participation in Sector Partnership Boards </a:t>
            </a:r>
            <a:endParaRPr lang="en-US" sz="2800" dirty="0">
              <a:cs typeface="Arial"/>
            </a:endParaRPr>
          </a:p>
          <a:p>
            <a:pPr marR="0" lvl="0">
              <a:lnSpc>
                <a:spcPct val="105000"/>
              </a:lnSpc>
            </a:pPr>
            <a:r>
              <a:rPr lang="en-US" sz="2800" dirty="0"/>
              <a:t>Successfully implement a One Stop Operator in the MVWA</a:t>
            </a:r>
            <a:endParaRPr lang="en-US" sz="2800" dirty="0">
              <a:cs typeface="Arial"/>
            </a:endParaRPr>
          </a:p>
          <a:p>
            <a:pPr marR="0" lvl="0">
              <a:lnSpc>
                <a:spcPct val="105000"/>
              </a:lnSpc>
            </a:pPr>
            <a:r>
              <a:rPr lang="en-US" sz="2800" dirty="0"/>
              <a:t>Increase community awareness of the board and programming</a:t>
            </a:r>
            <a:endParaRPr lang="en-US" sz="2800" dirty="0">
              <a:cs typeface="Arial"/>
            </a:endParaRPr>
          </a:p>
          <a:p>
            <a:pPr>
              <a:lnSpc>
                <a:spcPct val="105000"/>
              </a:lnSpc>
            </a:pPr>
            <a:r>
              <a:rPr lang="en-US" sz="2800" dirty="0"/>
              <a:t>Create a Resource Guide for the centers </a:t>
            </a:r>
            <a:endParaRPr lang="en-US" sz="2800" dirty="0">
              <a:cs typeface="Arial"/>
            </a:endParaRPr>
          </a:p>
          <a:p>
            <a:pPr>
              <a:lnSpc>
                <a:spcPct val="105000"/>
              </a:lnSpc>
            </a:pPr>
            <a:r>
              <a:rPr lang="en-US" sz="2800" dirty="0"/>
              <a:t>Strengthen the Out-of-School Youth program </a:t>
            </a:r>
            <a:endParaRPr lang="en-US" sz="2800" dirty="0">
              <a:cs typeface="Arial"/>
            </a:endParaRPr>
          </a:p>
          <a:p>
            <a:endParaRPr 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98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0759E-7447-45D1-B345-2B8E5EB6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American Relief Plan 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3D8B4-FA54-4B4D-B4C6-480B2503A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5897"/>
            <a:ext cx="8596668" cy="4476695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 indent="-342900">
              <a:lnSpc>
                <a:spcPct val="114999"/>
              </a:lnSpc>
              <a:spcBef>
                <a:spcPts val="0"/>
              </a:spcBef>
            </a:pPr>
            <a:r>
              <a:rPr lang="en-US" sz="2200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Small Business Grant Program</a:t>
            </a:r>
          </a:p>
          <a:p>
            <a:pPr lvl="1" indent="-342900">
              <a:lnSpc>
                <a:spcPct val="114999"/>
              </a:lnSpc>
              <a:spcBef>
                <a:spcPts val="0"/>
              </a:spcBef>
            </a:pPr>
            <a:r>
              <a:rPr lang="en-US" sz="2200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Small Business Employee Retention Training Program</a:t>
            </a:r>
          </a:p>
          <a:p>
            <a:pPr lvl="1" indent="-342900">
              <a:lnSpc>
                <a:spcPct val="114999"/>
              </a:lnSpc>
              <a:spcBef>
                <a:spcPts val="0"/>
              </a:spcBef>
            </a:pPr>
            <a:r>
              <a:rPr lang="en-US" sz="2200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Incumbent Worker Training Program</a:t>
            </a:r>
          </a:p>
          <a:p>
            <a:pPr lvl="1" indent="-342900">
              <a:lnSpc>
                <a:spcPct val="114999"/>
              </a:lnSpc>
              <a:spcBef>
                <a:spcPts val="0"/>
              </a:spcBef>
            </a:pPr>
            <a:r>
              <a:rPr lang="en-US" sz="2200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Affiliate Iowa</a:t>
            </a:r>
            <a:r>
              <a:rPr lang="en-US" sz="2200" i="1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WORKS</a:t>
            </a:r>
            <a:r>
              <a:rPr lang="en-US" sz="2200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 Center in Lee County</a:t>
            </a:r>
          </a:p>
          <a:p>
            <a:pPr lvl="1" indent="-342900">
              <a:lnSpc>
                <a:spcPct val="114999"/>
              </a:lnSpc>
              <a:spcBef>
                <a:spcPts val="0"/>
              </a:spcBef>
            </a:pPr>
            <a:r>
              <a:rPr lang="en-US" sz="2200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Mental Health Counselors for Iowa</a:t>
            </a:r>
            <a:r>
              <a:rPr lang="en-US" sz="2200" i="1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WORKS</a:t>
            </a:r>
            <a:r>
              <a:rPr lang="en-US" sz="2200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 Centers</a:t>
            </a:r>
          </a:p>
          <a:p>
            <a:pPr lvl="1" indent="-342900">
              <a:lnSpc>
                <a:spcPct val="114999"/>
              </a:lnSpc>
              <a:spcBef>
                <a:spcPts val="0"/>
              </a:spcBef>
            </a:pPr>
            <a:r>
              <a:rPr lang="en-US" sz="2200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Implementing a Mobile Workforce Unit</a:t>
            </a:r>
          </a:p>
          <a:p>
            <a:pPr lvl="1" indent="-342900">
              <a:lnSpc>
                <a:spcPct val="114999"/>
              </a:lnSpc>
              <a:spcBef>
                <a:spcPts val="0"/>
              </a:spcBef>
            </a:pPr>
            <a:r>
              <a:rPr lang="en-US" sz="2200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Rideshare Programs</a:t>
            </a:r>
          </a:p>
          <a:p>
            <a:pPr lvl="1" indent="-342900">
              <a:lnSpc>
                <a:spcPct val="114999"/>
              </a:lnSpc>
              <a:spcBef>
                <a:spcPts val="0"/>
              </a:spcBef>
            </a:pPr>
            <a:r>
              <a:rPr lang="en-US" sz="2200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Landlord Assistance Fund</a:t>
            </a:r>
          </a:p>
          <a:p>
            <a:pPr lvl="1" indent="-342900">
              <a:lnSpc>
                <a:spcPct val="114999"/>
              </a:lnSpc>
              <a:spcBef>
                <a:spcPts val="0"/>
              </a:spcBef>
            </a:pPr>
            <a:r>
              <a:rPr lang="en-US" sz="2200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Expansion of Employer Onsite Childcare Facilities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31489-8D4D-4BD9-9EA1-28A4C22CE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9D876-127B-426C-BB75-EA8463F2C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67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06288-2BA5-4977-9A98-8F074824B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3029396"/>
            <a:ext cx="11029615" cy="1497507"/>
          </a:xfrm>
        </p:spPr>
        <p:txBody>
          <a:bodyPr>
            <a:normAutofit/>
          </a:bodyPr>
          <a:lstStyle/>
          <a:p>
            <a:r>
              <a:rPr lang="en-US" sz="7200" b="1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BBFC0-0951-4183-9B95-DDEDC0F5B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4512934"/>
            <a:ext cx="8596668" cy="860400"/>
          </a:xfrm>
        </p:spPr>
        <p:txBody>
          <a:bodyPr>
            <a:normAutofit/>
          </a:bodyPr>
          <a:lstStyle/>
          <a:p>
            <a:r>
              <a:rPr lang="en-US" sz="3600" dirty="0"/>
              <a:t>Thank you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7EF9D-EF65-465E-8C9D-B7BEEFB0C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CBDBE-647B-403F-B6C2-82E2B4BF7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6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99FCBC-6DCE-4A7A-A6E0-FFCB99092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C6661-2CC3-4910-BB13-10C8FE57D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0AEDB64-115F-4221-B893-A170C5557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System Transformation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F637F2-5670-41FB-944D-E2CC6357B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>
              <a:lnSpc>
                <a:spcPct val="105000"/>
              </a:lnSpc>
            </a:pPr>
            <a:r>
              <a:rPr lang="en-US" sz="2400" dirty="0"/>
              <a:t>First Local Area to Realign </a:t>
            </a:r>
          </a:p>
          <a:p>
            <a:pPr marL="742950" lvl="2" indent="-342900">
              <a:lnSpc>
                <a:spcPct val="105000"/>
              </a:lnSpc>
            </a:pPr>
            <a:r>
              <a:rPr lang="en-US" sz="2200" dirty="0"/>
              <a:t>Region 9 – Jackson, Clinton, Scott and Muscatine Counties </a:t>
            </a:r>
          </a:p>
          <a:p>
            <a:pPr marL="742950" lvl="2" indent="-342900">
              <a:lnSpc>
                <a:spcPct val="105000"/>
              </a:lnSpc>
            </a:pPr>
            <a:r>
              <a:rPr lang="en-US" sz="2200" dirty="0"/>
              <a:t>Region 16 – Louisa, Lee, Henry, and Des Moines Counties </a:t>
            </a:r>
          </a:p>
          <a:p>
            <a:pPr marL="342900" marR="0" lvl="1" indent="-342900">
              <a:lnSpc>
                <a:spcPct val="105000"/>
              </a:lnSpc>
            </a:pPr>
            <a:endParaRPr lang="en-US" sz="2400" dirty="0"/>
          </a:p>
          <a:p>
            <a:pPr marR="0" lvl="0">
              <a:lnSpc>
                <a:spcPct val="105000"/>
              </a:lnSpc>
            </a:pPr>
            <a:r>
              <a:rPr lang="en-US" sz="2400" dirty="0"/>
              <a:t>Two Comprehensive American Job Centers (AJCs) </a:t>
            </a:r>
          </a:p>
          <a:p>
            <a:pPr marL="742950" lvl="2" indent="-342900">
              <a:lnSpc>
                <a:spcPct val="105000"/>
              </a:lnSpc>
            </a:pPr>
            <a:r>
              <a:rPr lang="en-US" sz="2200" dirty="0"/>
              <a:t>Davenport</a:t>
            </a:r>
          </a:p>
          <a:p>
            <a:pPr marL="742950" lvl="2" indent="-342900">
              <a:lnSpc>
                <a:spcPct val="105000"/>
              </a:lnSpc>
            </a:pPr>
            <a:r>
              <a:rPr lang="en-US" sz="2200" dirty="0"/>
              <a:t>Burlington</a:t>
            </a:r>
          </a:p>
          <a:p>
            <a:pPr marL="342900" lvl="1" indent="-342900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7771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F7140-8B49-4018-8312-FEC38D8F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2E0E5D-D5A1-4602-AC70-C01153319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9C0214A-5B2D-40D2-A9BF-0079D702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System Transformation Continued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FC61CBA-8B5C-43EF-921E-EB89F684A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9467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Hired an Executive Director </a:t>
            </a:r>
            <a:endParaRPr lang="en-US" sz="2400" dirty="0">
              <a:cs typeface="Arial"/>
            </a:endParaRPr>
          </a:p>
          <a:p>
            <a:pPr marR="0" lvl="0">
              <a:lnSpc>
                <a:spcPct val="150000"/>
              </a:lnSpc>
            </a:pPr>
            <a:r>
              <a:rPr lang="en-US" sz="2400" dirty="0"/>
              <a:t>Key Transformation Tasks Completed by July 1, 2020</a:t>
            </a:r>
            <a:endParaRPr lang="en-US" sz="24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Became a Nonprofit Corporation in the State of Iowa </a:t>
            </a:r>
            <a:endParaRPr lang="en-US" sz="24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Designed a Board Website and Logo </a:t>
            </a:r>
            <a:endParaRPr lang="en-US" sz="24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Created the Local Area Mission, Vision and Goals </a:t>
            </a: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456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76F05-85E2-4F5C-93E5-845F16BAD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Mississippi Valley Workforce Development Board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A6364-96EC-46AF-AFC4-BD7D043F9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5200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Full Board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2400" dirty="0"/>
              <a:t>Executive Committee</a:t>
            </a:r>
            <a:endParaRPr lang="en-US" sz="2400" dirty="0">
              <a:cs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Finance Committee</a:t>
            </a:r>
            <a:endParaRPr lang="en-US" sz="2400" dirty="0">
              <a:cs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Operations Committee</a:t>
            </a:r>
            <a:endParaRPr lang="en-US" sz="2400" dirty="0">
              <a:cs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Youth Committee </a:t>
            </a:r>
            <a:endParaRPr lang="en-US" sz="2400" dirty="0">
              <a:cs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Disability Access Committee</a:t>
            </a:r>
            <a:endParaRPr lang="en-US" sz="2400" dirty="0">
              <a:cs typeface="Arial" panose="020B0604020202020204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D1E29-7811-4752-9A47-41349F4F3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1E4B83-83B3-4CA7-B2C6-48924801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9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D3DC0A-2CE6-4831-BF9C-B4AE606D4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C79656-2597-43F7-8A4E-F4BB6F47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9AF4527-D1D7-403F-9DCF-6413EEB7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Executive Committee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47B5034-99A1-4556-B2F6-A6E4FE01E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090" y="2277820"/>
            <a:ext cx="8596668" cy="37635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742950" lvl="2" indent="-342900">
              <a:lnSpc>
                <a:spcPct val="114999"/>
              </a:lnSpc>
            </a:pPr>
            <a:r>
              <a:rPr lang="en-US" sz="2200" dirty="0"/>
              <a:t>Meets in the months the full board does not meet</a:t>
            </a:r>
            <a:endParaRPr lang="en-US" sz="2200" dirty="0">
              <a:cs typeface="Arial"/>
            </a:endParaRPr>
          </a:p>
          <a:p>
            <a:pPr marL="742950" lvl="2" indent="-342900">
              <a:lnSpc>
                <a:spcPct val="114999"/>
              </a:lnSpc>
              <a:tabLst>
                <a:tab pos="457200" algn="l"/>
              </a:tabLst>
            </a:pPr>
            <a:r>
              <a:rPr lang="en-US" sz="2200" dirty="0"/>
              <a:t>Undertakes the transactional business of the board between meetings, such transactional business may include approval of contracts, budgets, and policies, communications with the CEOs etc.</a:t>
            </a:r>
            <a:endParaRPr lang="en-US" sz="2200" dirty="0">
              <a:cs typeface="Arial"/>
            </a:endParaRPr>
          </a:p>
          <a:p>
            <a:pPr marL="742950" lvl="2" indent="-342900">
              <a:lnSpc>
                <a:spcPct val="114999"/>
              </a:lnSpc>
              <a:tabLst>
                <a:tab pos="457200" algn="l"/>
              </a:tabLst>
            </a:pPr>
            <a:r>
              <a:rPr lang="en-US" sz="2200" dirty="0"/>
              <a:t>Reviews monthly reports and activities and recommendations of committees</a:t>
            </a:r>
            <a:endParaRPr lang="en-US" sz="2200" dirty="0">
              <a:cs typeface="Arial"/>
            </a:endParaRPr>
          </a:p>
          <a:p>
            <a:pPr marL="0" marR="0" lvl="1" indent="0">
              <a:lnSpc>
                <a:spcPct val="105000"/>
              </a:lnSpc>
              <a:buNone/>
            </a:pPr>
            <a:endParaRPr lang="en-US" sz="2800" dirty="0"/>
          </a:p>
          <a:p>
            <a:pPr marR="0" lvl="0">
              <a:lnSpc>
                <a:spcPct val="105000"/>
              </a:lnSpc>
            </a:pPr>
            <a:endParaRPr lang="en-US" sz="2800" dirty="0"/>
          </a:p>
          <a:p>
            <a:endParaRPr 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5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D3DC0A-2CE6-4831-BF9C-B4AE606D4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C79656-2597-43F7-8A4E-F4BB6F47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9AF4527-D1D7-403F-9DCF-6413EEB7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Finance Committee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47B5034-99A1-4556-B2F6-A6E4FE01E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090" y="2277820"/>
            <a:ext cx="8596668" cy="37635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742950" lvl="2" indent="-342900">
              <a:lnSpc>
                <a:spcPct val="114999"/>
              </a:lnSpc>
            </a:pPr>
            <a:r>
              <a:rPr lang="en-US" sz="2200" dirty="0">
                <a:ea typeface="+mn-lt"/>
                <a:cs typeface="+mn-lt"/>
              </a:rPr>
              <a:t>Meets monthly</a:t>
            </a:r>
          </a:p>
          <a:p>
            <a:pPr marL="742950" lvl="2" indent="-342900">
              <a:lnSpc>
                <a:spcPct val="114999"/>
              </a:lnSpc>
              <a:tabLst>
                <a:tab pos="457200" algn="l"/>
              </a:tabLst>
            </a:pPr>
            <a:r>
              <a:rPr lang="en-US" sz="2200" dirty="0">
                <a:ea typeface="+mn-lt"/>
                <a:cs typeface="+mn-lt"/>
              </a:rPr>
              <a:t>Reviews monthly service provider invoices</a:t>
            </a:r>
          </a:p>
          <a:p>
            <a:pPr marL="742950" lvl="2" indent="-342900">
              <a:lnSpc>
                <a:spcPct val="114999"/>
              </a:lnSpc>
              <a:tabLst>
                <a:tab pos="457200" algn="l"/>
              </a:tabLst>
            </a:pPr>
            <a:r>
              <a:rPr lang="en-US" sz="2200" dirty="0">
                <a:ea typeface="+mn-lt"/>
                <a:cs typeface="+mn-lt"/>
              </a:rPr>
              <a:t>Reviews monthly fiscal agent reports</a:t>
            </a:r>
          </a:p>
          <a:p>
            <a:pPr marL="742950" lvl="2" indent="-342900">
              <a:lnSpc>
                <a:spcPct val="114999"/>
              </a:lnSpc>
              <a:tabLst>
                <a:tab pos="457200" algn="l"/>
              </a:tabLst>
            </a:pPr>
            <a:r>
              <a:rPr lang="en-US" sz="2200" dirty="0">
                <a:ea typeface="+mn-lt"/>
                <a:cs typeface="+mn-lt"/>
              </a:rPr>
              <a:t>Monitors percentages spent</a:t>
            </a:r>
          </a:p>
          <a:p>
            <a:pPr marL="742950" lvl="2" indent="-342900">
              <a:lnSpc>
                <a:spcPct val="114999"/>
              </a:lnSpc>
              <a:tabLst>
                <a:tab pos="457200" algn="l"/>
              </a:tabLst>
            </a:pPr>
            <a:r>
              <a:rPr lang="en-US" sz="2200" dirty="0">
                <a:ea typeface="+mn-lt"/>
                <a:cs typeface="+mn-lt"/>
              </a:rPr>
              <a:t>Reviews state and local financial monitoring reports </a:t>
            </a:r>
          </a:p>
          <a:p>
            <a:pPr marL="0" lvl="1" indent="0">
              <a:lnSpc>
                <a:spcPct val="105000"/>
              </a:lnSpc>
              <a:buNone/>
              <a:tabLst>
                <a:tab pos="457200" algn="l"/>
              </a:tabLst>
            </a:pPr>
            <a:endParaRPr lang="en-US" sz="2800" dirty="0">
              <a:cs typeface="Arial" panose="020B0604020202020204"/>
            </a:endParaRPr>
          </a:p>
          <a:p>
            <a:pPr marR="0">
              <a:lnSpc>
                <a:spcPct val="105000"/>
              </a:lnSpc>
            </a:pPr>
            <a:endParaRPr lang="en-US" sz="2800" dirty="0">
              <a:cs typeface="Arial" panose="020B0604020202020204"/>
            </a:endParaRPr>
          </a:p>
          <a:p>
            <a:pPr marR="0"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60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D3DC0A-2CE6-4831-BF9C-B4AE606D4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C79656-2597-43F7-8A4E-F4BB6F47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9AF4527-D1D7-403F-9DCF-6413EEB7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Operations Committee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47B5034-99A1-4556-B2F6-A6E4FE01E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090" y="2277820"/>
            <a:ext cx="8596668" cy="37635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742950" lvl="2" indent="-342900">
              <a:lnSpc>
                <a:spcPct val="114999"/>
              </a:lnSpc>
            </a:pPr>
            <a:r>
              <a:rPr lang="en-US" sz="2200" dirty="0">
                <a:ea typeface="+mn-lt"/>
                <a:cs typeface="+mn-lt"/>
              </a:rPr>
              <a:t>Meets monthly</a:t>
            </a:r>
          </a:p>
          <a:p>
            <a:pPr marL="742950" lvl="2" indent="-342900">
              <a:lnSpc>
                <a:spcPct val="114999"/>
              </a:lnSpc>
              <a:tabLst>
                <a:tab pos="457200" algn="l"/>
              </a:tabLst>
            </a:pPr>
            <a:r>
              <a:rPr lang="en-US" sz="2200" dirty="0">
                <a:ea typeface="+mn-lt"/>
                <a:cs typeface="+mn-lt"/>
              </a:rPr>
              <a:t>Reviews monthly service provider program reports for the Adult and DW programs </a:t>
            </a:r>
          </a:p>
          <a:p>
            <a:pPr marL="742950" lvl="2" indent="-342900">
              <a:lnSpc>
                <a:spcPct val="114999"/>
              </a:lnSpc>
              <a:tabLst>
                <a:tab pos="457200" algn="l"/>
              </a:tabLst>
            </a:pPr>
            <a:r>
              <a:rPr lang="en-US" sz="2200" dirty="0">
                <a:ea typeface="+mn-lt"/>
                <a:cs typeface="+mn-lt"/>
              </a:rPr>
              <a:t>Recommends policies for approval</a:t>
            </a:r>
          </a:p>
          <a:p>
            <a:pPr marL="742950" lvl="2" indent="-342900">
              <a:lnSpc>
                <a:spcPct val="114999"/>
              </a:lnSpc>
              <a:tabLst>
                <a:tab pos="457200" algn="l"/>
              </a:tabLst>
            </a:pPr>
            <a:r>
              <a:rPr lang="en-US" sz="2200" dirty="0">
                <a:ea typeface="+mn-lt"/>
                <a:cs typeface="+mn-lt"/>
              </a:rPr>
              <a:t>Reviews state and local program monitoring reports </a:t>
            </a:r>
          </a:p>
          <a:p>
            <a:pPr marL="0" lvl="1" indent="0">
              <a:lnSpc>
                <a:spcPct val="105000"/>
              </a:lnSpc>
              <a:buNone/>
              <a:tabLst>
                <a:tab pos="457200" algn="l"/>
              </a:tabLst>
            </a:pPr>
            <a:endParaRPr lang="en-US" sz="2800" dirty="0">
              <a:cs typeface="Arial" panose="020B0604020202020204"/>
            </a:endParaRPr>
          </a:p>
          <a:p>
            <a:pPr marR="0">
              <a:lnSpc>
                <a:spcPct val="105000"/>
              </a:lnSpc>
            </a:pPr>
            <a:endParaRPr lang="en-US" sz="2800" dirty="0">
              <a:cs typeface="Arial" panose="020B0604020202020204"/>
            </a:endParaRPr>
          </a:p>
          <a:p>
            <a:pPr marR="0"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08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D3DC0A-2CE6-4831-BF9C-B4AE606D4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C79656-2597-43F7-8A4E-F4BB6F47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9AF4527-D1D7-403F-9DCF-6413EEB7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Youth Committee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47B5034-99A1-4556-B2F6-A6E4FE01E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090" y="2277820"/>
            <a:ext cx="8596668" cy="37635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742950" lvl="2" indent="-342900">
              <a:lnSpc>
                <a:spcPct val="114999"/>
              </a:lnSpc>
            </a:pPr>
            <a:r>
              <a:rPr lang="en-US" sz="2200" dirty="0">
                <a:ea typeface="+mn-lt"/>
                <a:cs typeface="+mn-lt"/>
              </a:rPr>
              <a:t>Meets monthly</a:t>
            </a:r>
          </a:p>
          <a:p>
            <a:pPr marL="742950" lvl="2" indent="-342900">
              <a:lnSpc>
                <a:spcPct val="114999"/>
              </a:lnSpc>
              <a:tabLst>
                <a:tab pos="457200" algn="l"/>
              </a:tabLst>
            </a:pPr>
            <a:r>
              <a:rPr lang="en-US" sz="2200" dirty="0">
                <a:ea typeface="+mn-lt"/>
                <a:cs typeface="+mn-lt"/>
              </a:rPr>
              <a:t>Reviews monthly service provider program reports for the Youth program</a:t>
            </a:r>
          </a:p>
          <a:p>
            <a:pPr marL="742950" lvl="2" indent="-342900">
              <a:lnSpc>
                <a:spcPct val="114999"/>
              </a:lnSpc>
              <a:tabLst>
                <a:tab pos="457200" algn="l"/>
              </a:tabLst>
            </a:pPr>
            <a:r>
              <a:rPr lang="en-US" sz="2200" dirty="0">
                <a:ea typeface="+mn-lt"/>
                <a:cs typeface="+mn-lt"/>
              </a:rPr>
              <a:t>Recommends youth related policies for approval</a:t>
            </a:r>
          </a:p>
          <a:p>
            <a:pPr marL="742950" lvl="2" indent="-342900">
              <a:lnSpc>
                <a:spcPct val="114999"/>
              </a:lnSpc>
              <a:tabLst>
                <a:tab pos="457200" algn="l"/>
              </a:tabLst>
            </a:pPr>
            <a:r>
              <a:rPr lang="en-US" sz="2200" dirty="0">
                <a:ea typeface="+mn-lt"/>
                <a:cs typeface="+mn-lt"/>
              </a:rPr>
              <a:t>Helps to identify gaps in services and develop strategies</a:t>
            </a:r>
            <a:r>
              <a:rPr lang="en-US" sz="2400" dirty="0">
                <a:ea typeface="+mn-lt"/>
                <a:cs typeface="+mn-lt"/>
              </a:rPr>
              <a:t> </a:t>
            </a:r>
          </a:p>
          <a:p>
            <a:pPr marL="0" lvl="1" indent="0">
              <a:lnSpc>
                <a:spcPct val="105000"/>
              </a:lnSpc>
              <a:buNone/>
              <a:tabLst>
                <a:tab pos="457200" algn="l"/>
              </a:tabLst>
            </a:pPr>
            <a:endParaRPr lang="en-US" sz="2800" dirty="0">
              <a:cs typeface="Arial" panose="020B0604020202020204"/>
            </a:endParaRPr>
          </a:p>
          <a:p>
            <a:pPr marR="0">
              <a:lnSpc>
                <a:spcPct val="105000"/>
              </a:lnSpc>
            </a:pPr>
            <a:endParaRPr lang="en-US" sz="2800" dirty="0">
              <a:cs typeface="Arial" panose="020B0604020202020204"/>
            </a:endParaRPr>
          </a:p>
          <a:p>
            <a:pPr marR="0"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553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112C8-043A-4F69-B3B0-C0B50D94F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a typeface="+mj-lt"/>
                <a:cs typeface="+mj-lt"/>
              </a:rPr>
              <a:t>Disability Access Committee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D2B0A-3445-4CDF-BE01-17DB43526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53666"/>
            <a:ext cx="8596668" cy="3880773"/>
          </a:xfrm>
        </p:spPr>
        <p:txBody>
          <a:bodyPr>
            <a:normAutofit/>
          </a:bodyPr>
          <a:lstStyle/>
          <a:p>
            <a:pPr marL="742950" lvl="2" indent="-342900"/>
            <a:r>
              <a:rPr lang="en-US" sz="2200" dirty="0"/>
              <a:t>Create an accessibility checklist and evaluate centers and partner programs </a:t>
            </a:r>
          </a:p>
          <a:p>
            <a:pPr marL="742950" lvl="2" indent="-342900"/>
            <a:r>
              <a:rPr lang="en-US" sz="2200" dirty="0"/>
              <a:t>Develop trainings for ensuring accessibility of the one stop system for all partners</a:t>
            </a:r>
          </a:p>
          <a:p>
            <a:pPr marL="742950" lvl="2" indent="-342900"/>
            <a:r>
              <a:rPr lang="en-US" sz="2200" dirty="0"/>
              <a:t>Provide staff training on assistive technology </a:t>
            </a:r>
          </a:p>
          <a:p>
            <a:pPr marL="742950" lvl="2" indent="-342900"/>
            <a:r>
              <a:rPr lang="en-US" sz="2200" dirty="0"/>
              <a:t>Oversee the local Accessibility Awareness Campaign</a:t>
            </a:r>
          </a:p>
          <a:p>
            <a:pPr marL="742950" lvl="2" indent="-342900"/>
            <a:r>
              <a:rPr lang="en-US" sz="2200" dirty="0"/>
              <a:t>Provide appropriate disability related training to employers throughout the MVWA </a:t>
            </a:r>
          </a:p>
          <a:p>
            <a:pPr marL="342900" lvl="1" indent="-342900">
              <a:lnSpc>
                <a:spcPct val="85000"/>
              </a:lnSpc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2E2C10-65C1-41DC-B0D2-1B1FBB6E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424D7-87E0-4FBB-813D-C148CCF81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BE16-5750-40BA-BBC2-3A7876E563A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1701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641</TotalTime>
  <Words>542</Words>
  <Application>Microsoft Office PowerPoint</Application>
  <PresentationFormat>Widescreen</PresentationFormat>
  <Paragraphs>123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 3</vt:lpstr>
      <vt:lpstr>Facet</vt:lpstr>
      <vt:lpstr>                   </vt:lpstr>
      <vt:lpstr>System Transformation </vt:lpstr>
      <vt:lpstr>System Transformation Continued</vt:lpstr>
      <vt:lpstr>Mississippi Valley Workforce Development Board Structure </vt:lpstr>
      <vt:lpstr>Executive Committee</vt:lpstr>
      <vt:lpstr>Finance Committee </vt:lpstr>
      <vt:lpstr>Operations Committee </vt:lpstr>
      <vt:lpstr>Youth Committee</vt:lpstr>
      <vt:lpstr>Disability Access Committee </vt:lpstr>
      <vt:lpstr>Board Development </vt:lpstr>
      <vt:lpstr>Program Highlights </vt:lpstr>
      <vt:lpstr>Board Highlights </vt:lpstr>
      <vt:lpstr>Goals for PY21</vt:lpstr>
      <vt:lpstr>American Relief Plan  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Innovation and Opportunity Act – WIOA</dc:title>
  <dc:creator>MirandaBrown</dc:creator>
  <cp:lastModifiedBy>Miranda Swafford</cp:lastModifiedBy>
  <cp:revision>132</cp:revision>
  <dcterms:created xsi:type="dcterms:W3CDTF">2019-02-18T23:33:34Z</dcterms:created>
  <dcterms:modified xsi:type="dcterms:W3CDTF">2021-07-13T16:26:51Z</dcterms:modified>
</cp:coreProperties>
</file>